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258" r:id="rId3"/>
    <p:sldId id="259" r:id="rId4"/>
    <p:sldId id="29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86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CEEBDA6D-DC69-4DCE-BAF7-6763517D3376}" type="datetimeFigureOut">
              <a:rPr lang="en-US" altLang="zh-CN"/>
              <a:t>4/9/2017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2977E94-A6AB-4E02-8E43-E89F9CF4757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7F6C43-988E-4257-9A1C-C162EF036D58}" type="datetimeFigureOut">
              <a:t>2017/4/9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ED491D0-8E1B-49C7-849B-A28568D9449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2017/4/9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CFE9AC-F15C-4FA0-A6F1-298829FA691D}" type="datetimeFigureOut">
              <a:rPr lang="en-US" altLang="zh-CN" smtClean="0"/>
              <a:pPr/>
              <a:t>4/9/2017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游戏开发核心技术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二维变换 静态碰撞检测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 </a:t>
            </a:r>
            <a:r>
              <a:rPr lang="en-US" altLang="zh-CN" dirty="0"/>
              <a:t>Rotation </a:t>
            </a:r>
            <a:r>
              <a:rPr lang="zh-CN" altLang="en-US" dirty="0"/>
              <a:t>（</a:t>
            </a:r>
            <a:r>
              <a:rPr lang="en-US" altLang="zh-CN" dirty="0"/>
              <a:t>1/5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541685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以原点为中心旋转角度</a:t>
            </a:r>
            <a:r>
              <a:rPr lang="el-GR" altLang="zh-CN" dirty="0"/>
              <a:t>α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公式的推导见后页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58" y="3100253"/>
            <a:ext cx="3095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 </a:t>
            </a:r>
            <a:r>
              <a:rPr lang="en-US" altLang="zh-CN" dirty="0"/>
              <a:t>Rotation </a:t>
            </a:r>
            <a:r>
              <a:rPr lang="zh-CN" altLang="en-US" dirty="0"/>
              <a:t>（</a:t>
            </a:r>
            <a:r>
              <a:rPr lang="en-US" altLang="zh-CN" dirty="0"/>
              <a:t>2/5</a:t>
            </a:r>
            <a:r>
              <a:rPr lang="zh-CN" altLang="en-US" dirty="0"/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88" y="2162240"/>
            <a:ext cx="4829712" cy="44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 </a:t>
            </a:r>
            <a:r>
              <a:rPr lang="en-US" altLang="zh-CN" dirty="0"/>
              <a:t>Rotation </a:t>
            </a:r>
            <a:r>
              <a:rPr lang="zh-CN" altLang="en-US" dirty="0"/>
              <a:t>（</a:t>
            </a:r>
            <a:r>
              <a:rPr lang="en-US" altLang="zh-CN" dirty="0"/>
              <a:t>3/5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906157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以原点为中心，</a:t>
            </a:r>
            <a:r>
              <a:rPr lang="en-US" altLang="zh-CN" i="1" dirty="0"/>
              <a:t>P(x, y)</a:t>
            </a:r>
            <a:r>
              <a:rPr lang="zh-CN" altLang="en-US" dirty="0"/>
              <a:t>旋转角度</a:t>
            </a:r>
            <a:r>
              <a:rPr lang="el-GR" altLang="zh-CN" dirty="0"/>
              <a:t>α</a:t>
            </a:r>
            <a:r>
              <a:rPr lang="zh-CN" altLang="en-US" dirty="0"/>
              <a:t>到达新位置</a:t>
            </a:r>
            <a:r>
              <a:rPr lang="en-US" altLang="zh-CN" dirty="0"/>
              <a:t> </a:t>
            </a:r>
            <a:r>
              <a:rPr lang="en-US" altLang="zh-CN" i="1" dirty="0"/>
              <a:t>P’(x’, y’)</a:t>
            </a:r>
            <a:endParaRPr lang="en-US" altLang="zh-CN" dirty="0"/>
          </a:p>
          <a:p>
            <a:r>
              <a:rPr lang="zh-CN" altLang="en-US" dirty="0"/>
              <a:t>那么，原点到</a:t>
            </a:r>
            <a:r>
              <a:rPr lang="en-US" altLang="zh-CN" i="1" dirty="0"/>
              <a:t>P(x, y)</a:t>
            </a:r>
            <a:r>
              <a:rPr lang="zh-CN" altLang="en-US" dirty="0"/>
              <a:t>的距离以及原点到</a:t>
            </a:r>
            <a:r>
              <a:rPr lang="en-US" altLang="zh-CN" i="1" dirty="0"/>
              <a:t>P’(x’, y’)</a:t>
            </a:r>
            <a:r>
              <a:rPr lang="zh-CN" altLang="en-US" dirty="0"/>
              <a:t>的距离相等，记为</a:t>
            </a:r>
            <a:r>
              <a:rPr lang="en-US" altLang="zh-CN" dirty="0"/>
              <a:t>r</a:t>
            </a:r>
          </a:p>
          <a:p>
            <a:pPr lvl="1"/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60" y="3949990"/>
            <a:ext cx="65055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 </a:t>
            </a:r>
            <a:r>
              <a:rPr lang="en-US" altLang="zh-CN" dirty="0"/>
              <a:t>Rotation </a:t>
            </a:r>
            <a:r>
              <a:rPr lang="zh-CN" altLang="en-US" dirty="0"/>
              <a:t>（</a:t>
            </a:r>
            <a:r>
              <a:rPr lang="en-US" altLang="zh-CN" dirty="0"/>
              <a:t>4/5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906157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旋转计算如下，其中</a:t>
            </a:r>
            <a:r>
              <a:rPr lang="en-US" altLang="zh-CN" dirty="0"/>
              <a:t>R</a:t>
            </a:r>
            <a:r>
              <a:rPr lang="zh-CN" altLang="en-US" dirty="0"/>
              <a:t>是旋转矩阵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角度</a:t>
            </a:r>
            <a:r>
              <a:rPr lang="el-GR" altLang="zh-CN" dirty="0"/>
              <a:t>α</a:t>
            </a:r>
            <a:r>
              <a:rPr lang="zh-CN" altLang="en-US" dirty="0"/>
              <a:t>为</a:t>
            </a:r>
            <a:r>
              <a:rPr lang="en-US" altLang="zh-CN" dirty="0"/>
              <a:t>+</a:t>
            </a:r>
            <a:r>
              <a:rPr lang="zh-CN" altLang="en-US" dirty="0"/>
              <a:t>时，表示逆时针旋转</a:t>
            </a:r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44" y="3031633"/>
            <a:ext cx="51149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 </a:t>
            </a:r>
            <a:r>
              <a:rPr lang="en-US" altLang="zh-CN" dirty="0"/>
              <a:t>Rotation </a:t>
            </a:r>
            <a:r>
              <a:rPr lang="zh-CN" altLang="en-US" dirty="0"/>
              <a:t>（</a:t>
            </a:r>
            <a:r>
              <a:rPr lang="en-US" altLang="zh-CN" dirty="0"/>
              <a:t>5/5</a:t>
            </a:r>
            <a:r>
              <a:rPr lang="zh-CN" altLang="en-US" dirty="0"/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5937944" y="3244334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/>
              <a:t>α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18" y="2570006"/>
            <a:ext cx="70294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齐次坐标与矩阵表达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齐次坐标（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541685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回顾三个变换矩阵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问题：平移矩阵不是一个</a:t>
            </a:r>
            <a:r>
              <a:rPr lang="en-US" altLang="zh-CN" dirty="0"/>
              <a:t>2×2</a:t>
            </a:r>
            <a:r>
              <a:rPr lang="zh-CN" altLang="en-US" dirty="0"/>
              <a:t>的矩阵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解决：齐次坐标</a:t>
            </a:r>
            <a:r>
              <a:rPr lang="en-US" altLang="zh-CN" dirty="0"/>
              <a:t> 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720" y="2851660"/>
            <a:ext cx="1609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齐次坐标（</a:t>
            </a:r>
            <a:r>
              <a:rPr lang="en-US" altLang="zh-CN" dirty="0"/>
              <a:t>2/2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541685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一个点表达成</a:t>
            </a:r>
            <a:r>
              <a:rPr lang="en-US" altLang="zh-CN" i="1" dirty="0"/>
              <a:t>(x, y, w)</a:t>
            </a:r>
            <a:r>
              <a:rPr lang="zh-CN" altLang="en-US" dirty="0"/>
              <a:t>的形式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点的表示：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表示方向向量，令</a:t>
            </a:r>
            <a:r>
              <a:rPr lang="en-US" altLang="zh-CN" i="1" dirty="0"/>
              <a:t>w </a:t>
            </a:r>
            <a:r>
              <a:rPr lang="en-US" altLang="zh-CN" dirty="0"/>
              <a:t>=0</a:t>
            </a:r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99" y="3015842"/>
            <a:ext cx="430530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37" y="3730153"/>
            <a:ext cx="4695825" cy="94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37" y="4920714"/>
            <a:ext cx="21145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平移 </a:t>
            </a:r>
            <a:r>
              <a:rPr lang="en-US" altLang="zh-CN" dirty="0"/>
              <a:t>Translation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62" y="2760774"/>
            <a:ext cx="35623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缩放 </a:t>
            </a:r>
            <a:r>
              <a:rPr lang="en-US" altLang="zh-CN" dirty="0"/>
              <a:t>Scaling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41" y="2935444"/>
            <a:ext cx="35147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本周内容（</a:t>
            </a:r>
            <a:r>
              <a:rPr lang="en-US" altLang="zh-CN" dirty="0"/>
              <a:t>4.10</a:t>
            </a:r>
            <a:r>
              <a:rPr lang="zh-CN" altLang="en-US" dirty="0"/>
              <a:t>）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二维变换</a:t>
            </a:r>
            <a:endParaRPr lang="zh-CN" dirty="0"/>
          </a:p>
          <a:p>
            <a:r>
              <a:rPr lang="zh-CN" altLang="en-US" dirty="0"/>
              <a:t>齐次坐标与矩阵表达</a:t>
            </a:r>
            <a:endParaRPr lang="zh-CN" dirty="0"/>
          </a:p>
          <a:p>
            <a:r>
              <a:rPr lang="zh-CN" altLang="en-US" dirty="0"/>
              <a:t>复合二维变换</a:t>
            </a:r>
            <a:endParaRPr lang="en-US" altLang="zh-CN" dirty="0"/>
          </a:p>
          <a:p>
            <a:r>
              <a:rPr lang="zh-CN" altLang="en-US" dirty="0"/>
              <a:t>静态碰撞检测</a:t>
            </a:r>
            <a:endParaRPr lang="en-US" altLang="zh-CN" dirty="0"/>
          </a:p>
          <a:p>
            <a:r>
              <a:rPr lang="en-US" altLang="zh-CN" dirty="0"/>
              <a:t>Math</a:t>
            </a:r>
            <a:r>
              <a:rPr lang="zh-CN" altLang="en-US" dirty="0"/>
              <a:t> 库的实现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第一次里程碑报告（游戏设计）：</a:t>
            </a:r>
            <a:r>
              <a:rPr lang="en-US" altLang="zh-CN" dirty="0"/>
              <a:t>1-13</a:t>
            </a:r>
            <a:r>
              <a:rPr lang="zh-CN" altLang="en-US" dirty="0"/>
              <a:t>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 </a:t>
            </a:r>
            <a:r>
              <a:rPr lang="en-US" altLang="zh-CN" dirty="0"/>
              <a:t>Rotation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689" y="2766610"/>
            <a:ext cx="42862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复合变换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为什么需要复合变换？</a:t>
            </a:r>
          </a:p>
        </p:txBody>
      </p:sp>
    </p:spTree>
    <p:extLst>
      <p:ext uri="{BB962C8B-B14F-4D97-AF65-F5344CB8AC3E}">
        <p14:creationId xmlns:p14="http://schemas.microsoft.com/office/powerpoint/2010/main" val="14761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绕任意点旋转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7902476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绕</a:t>
            </a:r>
            <a:r>
              <a:rPr lang="en-US" altLang="zh-CN" dirty="0"/>
              <a:t>P1(x1,y1)</a:t>
            </a:r>
            <a:r>
              <a:rPr lang="zh-CN" altLang="en-US" dirty="0"/>
              <a:t>旋转，我们需要以下变换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00" y="3105551"/>
            <a:ext cx="8854034" cy="32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绕任意点旋转 </a:t>
            </a:r>
            <a:r>
              <a:rPr lang="en-US" altLang="zh-CN" dirty="0"/>
              <a:t>– </a:t>
            </a:r>
            <a:r>
              <a:rPr lang="zh-CN" altLang="en-US" dirty="0"/>
              <a:t>矩阵计算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55" y="2324570"/>
            <a:ext cx="7019054" cy="39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以任意点为基准缩放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48" y="2417001"/>
            <a:ext cx="5962393" cy="38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矩阵乘法（复习）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541685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结合律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i="1" dirty="0"/>
          </a:p>
          <a:p>
            <a:endParaRPr lang="en-US" altLang="zh-CN" i="1" dirty="0"/>
          </a:p>
          <a:p>
            <a:r>
              <a:rPr lang="zh-CN" altLang="en-US" dirty="0"/>
              <a:t>交换律</a:t>
            </a: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88" y="2623936"/>
            <a:ext cx="4371975" cy="135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588" y="4433187"/>
            <a:ext cx="13430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缩放 </a:t>
            </a:r>
            <a:r>
              <a:rPr lang="en-US" altLang="zh-CN" dirty="0"/>
              <a:t> </a:t>
            </a:r>
            <a:r>
              <a:rPr lang="zh-CN" altLang="en-US" dirty="0"/>
              <a:t>旋转 </a:t>
            </a:r>
            <a:r>
              <a:rPr lang="en-US" altLang="zh-CN" dirty="0"/>
              <a:t> </a:t>
            </a:r>
            <a:r>
              <a:rPr lang="zh-CN" altLang="en-US" dirty="0"/>
              <a:t>平移 一起完成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02" y="2652377"/>
            <a:ext cx="7924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缩放 </a:t>
            </a:r>
            <a:r>
              <a:rPr lang="en-US" altLang="zh-CN" dirty="0"/>
              <a:t> </a:t>
            </a:r>
            <a:r>
              <a:rPr lang="zh-CN" altLang="en-US" dirty="0"/>
              <a:t>旋转 </a:t>
            </a:r>
            <a:r>
              <a:rPr lang="en-US" altLang="zh-CN" dirty="0"/>
              <a:t> </a:t>
            </a:r>
            <a:r>
              <a:rPr lang="zh-CN" altLang="en-US" dirty="0"/>
              <a:t>平移 一起完成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30" y="3719378"/>
            <a:ext cx="74866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局部坐标系 </a:t>
            </a:r>
            <a:r>
              <a:rPr lang="en-US" altLang="zh-CN" dirty="0"/>
              <a:t>vs. </a:t>
            </a:r>
            <a:r>
              <a:rPr lang="zh-CN" altLang="en-US" dirty="0"/>
              <a:t>世界坐标系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42" y="2696580"/>
            <a:ext cx="63150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9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实现时的注意事项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9447940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复合变换的顺序永远是</a:t>
            </a:r>
            <a:endParaRPr lang="en-US" altLang="zh-CN" dirty="0"/>
          </a:p>
          <a:p>
            <a:pPr lvl="1"/>
            <a:r>
              <a:rPr lang="zh-CN" altLang="en-US" dirty="0"/>
              <a:t>缩放，旋转，平移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旋转</a:t>
            </a:r>
            <a:endParaRPr lang="en-US" altLang="zh-CN" dirty="0"/>
          </a:p>
          <a:p>
            <a:pPr lvl="1"/>
            <a:r>
              <a:rPr lang="zh-CN" altLang="en-US" dirty="0"/>
              <a:t>不能够在上一帧的基础上，累加角度旋转</a:t>
            </a:r>
            <a:endParaRPr lang="en-US" altLang="zh-CN" dirty="0"/>
          </a:p>
          <a:p>
            <a:pPr lvl="1"/>
            <a:r>
              <a:rPr lang="zh-CN" altLang="en-US" dirty="0"/>
              <a:t>计算机中的浮点数不精确，误差累计到一定程度会变形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871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游戏项目</a:t>
            </a:r>
            <a:endParaRPr lang="en-US" altLang="zh-CN" dirty="0"/>
          </a:p>
          <a:p>
            <a:pPr lvl="1"/>
            <a:r>
              <a:rPr lang="zh-CN" altLang="en-US" dirty="0"/>
              <a:t>游戏引擎</a:t>
            </a:r>
            <a:endParaRPr lang="en-US" altLang="zh-CN" dirty="0"/>
          </a:p>
          <a:p>
            <a:pPr lvl="2"/>
            <a:r>
              <a:rPr lang="en-US" altLang="zh-CN" dirty="0" err="1"/>
              <a:t>CoreSystem</a:t>
            </a:r>
            <a:r>
              <a:rPr lang="zh-CN" altLang="en-US" dirty="0"/>
              <a:t>：游戏流实现、</a:t>
            </a:r>
            <a:r>
              <a:rPr lang="en-US" altLang="zh-CN" dirty="0"/>
              <a:t>[</a:t>
            </a:r>
            <a:r>
              <a:rPr lang="zh-CN" altLang="en-US" dirty="0"/>
              <a:t>内存管理、</a:t>
            </a:r>
            <a:r>
              <a:rPr lang="en-US" altLang="zh-CN" dirty="0"/>
              <a:t>debug</a:t>
            </a:r>
            <a:r>
              <a:rPr lang="zh-CN" altLang="en-US" dirty="0"/>
              <a:t>系统</a:t>
            </a:r>
            <a:r>
              <a:rPr lang="en-US" altLang="zh-CN" dirty="0"/>
              <a:t>…]</a:t>
            </a:r>
          </a:p>
          <a:p>
            <a:pPr lvl="2"/>
            <a:r>
              <a:rPr lang="zh-CN" altLang="en-US" dirty="0"/>
              <a:t>对象管理器：生成、注册（线性表）、回收、查找</a:t>
            </a:r>
            <a:endParaRPr lang="en-US" altLang="zh-CN" dirty="0"/>
          </a:p>
          <a:p>
            <a:pPr lvl="2"/>
            <a:r>
              <a:rPr lang="zh-CN" altLang="en-US" dirty="0"/>
              <a:t>物理引擎：</a:t>
            </a:r>
            <a:r>
              <a:rPr lang="en-US" altLang="zh-CN" dirty="0"/>
              <a:t>Math</a:t>
            </a:r>
            <a:r>
              <a:rPr lang="zh-CN" altLang="en-US" dirty="0"/>
              <a:t>（向量、矩阵运算）、碰撞检测算法、运动仿真</a:t>
            </a:r>
            <a:endParaRPr lang="en-US" altLang="zh-CN" dirty="0"/>
          </a:p>
          <a:p>
            <a:pPr lvl="2"/>
            <a:r>
              <a:rPr lang="zh-CN" altLang="en-US" dirty="0"/>
              <a:t>图形引擎：用现有的</a:t>
            </a:r>
            <a:endParaRPr lang="en-US" altLang="zh-CN" dirty="0"/>
          </a:p>
          <a:p>
            <a:pPr lvl="2"/>
            <a:r>
              <a:rPr lang="zh-CN" altLang="en-US" dirty="0"/>
              <a:t>声音引擎：用现有的</a:t>
            </a:r>
            <a:endParaRPr lang="en-US" altLang="zh-CN" dirty="0"/>
          </a:p>
          <a:p>
            <a:pPr lvl="1"/>
            <a:r>
              <a:rPr lang="zh-CN" altLang="en-US" dirty="0"/>
              <a:t>游戏逻辑</a:t>
            </a:r>
            <a:endParaRPr lang="en-US" altLang="zh-CN" dirty="0"/>
          </a:p>
          <a:p>
            <a:pPr lvl="2"/>
            <a:r>
              <a:rPr lang="zh-CN" altLang="en-US" dirty="0"/>
              <a:t>使用游戏引擎提供的函数实现游戏逻辑</a:t>
            </a:r>
          </a:p>
        </p:txBody>
      </p:sp>
    </p:spTree>
    <p:extLst>
      <p:ext uri="{BB962C8B-B14F-4D97-AF65-F5344CB8AC3E}">
        <p14:creationId xmlns:p14="http://schemas.microsoft.com/office/powerpoint/2010/main" val="6199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静态碰撞检测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点和圆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43190" y="2465294"/>
            <a:ext cx="9865602" cy="4077174"/>
          </a:xfrm>
        </p:spPr>
        <p:txBody>
          <a:bodyPr>
            <a:normAutofit/>
          </a:bodyPr>
          <a:lstStyle/>
          <a:p>
            <a:r>
              <a:rPr lang="zh-CN" altLang="en-US" dirty="0"/>
              <a:t>主要用于小对象的碰撞检测，或对象角点（</a:t>
            </a:r>
            <a:r>
              <a:rPr lang="en-US" altLang="zh-CN" dirty="0"/>
              <a:t>corner</a:t>
            </a:r>
            <a:r>
              <a:rPr lang="zh-CN" altLang="en-US" dirty="0"/>
              <a:t>）的碰撞检测</a:t>
            </a:r>
            <a:endParaRPr lang="en-US" altLang="zh-CN" dirty="0"/>
          </a:p>
          <a:p>
            <a:r>
              <a:rPr lang="zh-CN" altLang="en-US" dirty="0"/>
              <a:t>基本思路：通过 </a:t>
            </a:r>
            <a:r>
              <a:rPr lang="zh-CN" altLang="en-US" dirty="0">
                <a:solidFill>
                  <a:srgbClr val="FF0000"/>
                </a:solidFill>
              </a:rPr>
              <a:t>点与圆心距离</a:t>
            </a:r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与 </a:t>
            </a:r>
            <a:r>
              <a:rPr lang="zh-CN" altLang="en-US" dirty="0">
                <a:solidFill>
                  <a:srgbClr val="FF0000"/>
                </a:solidFill>
              </a:rPr>
              <a:t>半径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/>
              <a:t> 的大小关系判断</a:t>
            </a:r>
            <a:endParaRPr lang="en-US" altLang="zh-CN" dirty="0"/>
          </a:p>
          <a:p>
            <a:r>
              <a:rPr lang="zh-CN" altLang="en-US" dirty="0"/>
              <a:t>具体分为三种情况</a:t>
            </a:r>
            <a:endParaRPr lang="en-US" altLang="zh-CN" dirty="0"/>
          </a:p>
          <a:p>
            <a:pPr lvl="1"/>
            <a:r>
              <a:rPr lang="en-US" altLang="zh-CN" dirty="0"/>
              <a:t>PC&lt;R: </a:t>
            </a:r>
            <a:r>
              <a:rPr lang="zh-CN" altLang="en-US" dirty="0"/>
              <a:t>点在圆内 </a:t>
            </a:r>
            <a:r>
              <a:rPr lang="en-US" altLang="zh-CN" dirty="0"/>
              <a:t>-&gt; </a:t>
            </a:r>
            <a:r>
              <a:rPr lang="zh-CN" altLang="en-US" dirty="0"/>
              <a:t>碰撞发生</a:t>
            </a:r>
            <a:endParaRPr lang="en-US" altLang="zh-CN" dirty="0"/>
          </a:p>
          <a:p>
            <a:pPr lvl="1"/>
            <a:r>
              <a:rPr lang="en-US" altLang="zh-CN" dirty="0"/>
              <a:t>PC&gt;R: </a:t>
            </a:r>
            <a:r>
              <a:rPr lang="zh-CN" altLang="en-US" dirty="0"/>
              <a:t>点在圆外 </a:t>
            </a:r>
            <a:r>
              <a:rPr lang="en-US" altLang="zh-CN" dirty="0"/>
              <a:t>-&gt; </a:t>
            </a:r>
            <a:r>
              <a:rPr lang="zh-CN" altLang="en-US" dirty="0"/>
              <a:t>碰撞未发生</a:t>
            </a:r>
            <a:endParaRPr lang="en-US" altLang="zh-CN" dirty="0"/>
          </a:p>
          <a:p>
            <a:pPr lvl="1"/>
            <a:r>
              <a:rPr lang="en-US" altLang="zh-CN" dirty="0"/>
              <a:t>PC==R: </a:t>
            </a:r>
            <a:r>
              <a:rPr lang="zh-CN" altLang="en-US" dirty="0"/>
              <a:t>点在圆周 </a:t>
            </a:r>
            <a:r>
              <a:rPr lang="en-US" altLang="zh-CN" dirty="0"/>
              <a:t>-&gt; </a:t>
            </a:r>
            <a:r>
              <a:rPr lang="zh-CN" altLang="en-US" dirty="0"/>
              <a:t>可以设定为碰撞发生，也可以设定为未发生，但一旦设定规则，在程序实现时要遵循这一规则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890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圆和圆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553791" y="2220596"/>
            <a:ext cx="11075831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在游戏中，只需要比较 </a:t>
            </a:r>
            <a:r>
              <a:rPr lang="zh-CN" altLang="en-US" dirty="0">
                <a:solidFill>
                  <a:srgbClr val="FF0000"/>
                </a:solidFill>
              </a:rPr>
              <a:t>两个圆的圆心距离</a:t>
            </a:r>
            <a:r>
              <a:rPr lang="en-US" altLang="zh-CN" dirty="0">
                <a:solidFill>
                  <a:srgbClr val="FF0000"/>
                </a:solidFill>
              </a:rPr>
              <a:t>CC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和 </a:t>
            </a:r>
            <a:r>
              <a:rPr lang="zh-CN" altLang="en-US" dirty="0">
                <a:solidFill>
                  <a:srgbClr val="FF0000"/>
                </a:solidFill>
              </a:rPr>
              <a:t>两个圆的半径之和 </a:t>
            </a:r>
            <a:r>
              <a:rPr lang="en-US" altLang="zh-CN" dirty="0" err="1">
                <a:solidFill>
                  <a:srgbClr val="FF0000"/>
                </a:solidFill>
              </a:rPr>
              <a:t>rA+rB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CC &lt;= </a:t>
            </a:r>
            <a:r>
              <a:rPr lang="en-US" altLang="zh-CN" dirty="0" err="1"/>
              <a:t>rA</a:t>
            </a:r>
            <a:r>
              <a:rPr lang="en-US" altLang="zh-CN" dirty="0"/>
              <a:t> + </a:t>
            </a:r>
            <a:r>
              <a:rPr lang="en-US" altLang="zh-CN" dirty="0" err="1"/>
              <a:t>rB</a:t>
            </a:r>
            <a:r>
              <a:rPr lang="en-US" altLang="zh-CN" dirty="0"/>
              <a:t>  </a:t>
            </a:r>
            <a:r>
              <a:rPr lang="zh-CN" altLang="en-US" dirty="0"/>
              <a:t>则碰撞发生</a:t>
            </a:r>
            <a:endParaRPr lang="en-US" altLang="zh-CN" dirty="0"/>
          </a:p>
          <a:p>
            <a:pPr lvl="1"/>
            <a:r>
              <a:rPr lang="zh-CN" altLang="en-US" dirty="0"/>
              <a:t>否则， 碰撞未发生</a:t>
            </a:r>
            <a:endParaRPr lang="en-US" altLang="zh-CN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4416950"/>
            <a:ext cx="2459841" cy="15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圆和圆 </a:t>
            </a:r>
            <a:r>
              <a:rPr lang="en-US" altLang="zh-CN" dirty="0"/>
              <a:t>– </a:t>
            </a:r>
            <a:r>
              <a:rPr lang="zh-CN" altLang="en-US" dirty="0"/>
              <a:t>图示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2077684"/>
            <a:ext cx="2459841" cy="15202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597" y="2341809"/>
            <a:ext cx="1731171" cy="16204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29" y="4702695"/>
            <a:ext cx="2137253" cy="17041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41" y="2341809"/>
            <a:ext cx="2037344" cy="2017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399" y="3993590"/>
            <a:ext cx="2857902" cy="24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0" y="2323627"/>
            <a:ext cx="9924460" cy="421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计算距离需要用到平方根运算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平方根运算非常耗时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距离的计算用于比较，因此</a:t>
            </a:r>
            <a:r>
              <a:rPr lang="en-US" altLang="zh-CN" dirty="0"/>
              <a:t>square</a:t>
            </a:r>
            <a:r>
              <a:rPr lang="zh-CN" altLang="en-US" dirty="0"/>
              <a:t>运算足够了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41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点和矩形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553792" y="2220596"/>
            <a:ext cx="11011436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适用于小尺寸的对象</a:t>
            </a:r>
            <a:endParaRPr lang="en-US" altLang="zh-CN" dirty="0"/>
          </a:p>
          <a:p>
            <a:r>
              <a:rPr lang="zh-CN" altLang="en-US" dirty="0"/>
              <a:t>矩形，我们关注：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，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</a:p>
          <a:p>
            <a:r>
              <a:rPr lang="zh-CN" altLang="en-US" dirty="0"/>
              <a:t>算法：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86" y="3578181"/>
            <a:ext cx="45148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矩形和矩形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043190" y="2465294"/>
            <a:ext cx="9865602" cy="3523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适用于有边界的矩形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237" y="2775867"/>
            <a:ext cx="48291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矩形和矩形 </a:t>
            </a:r>
            <a:r>
              <a:rPr lang="en-US" altLang="zh-CN" dirty="0"/>
              <a:t>– </a:t>
            </a:r>
            <a:r>
              <a:rPr lang="zh-CN" altLang="en-US" dirty="0"/>
              <a:t>图示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30" y="2126432"/>
            <a:ext cx="78676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二维变换、静态碰撞检测的实现</a:t>
            </a:r>
          </a:p>
        </p:txBody>
      </p:sp>
      <p:sp>
        <p:nvSpPr>
          <p:cNvPr id="3" name="内容占位符 5"/>
          <p:cNvSpPr txBox="1">
            <a:spLocks/>
          </p:cNvSpPr>
          <p:nvPr/>
        </p:nvSpPr>
        <p:spPr>
          <a:xfrm>
            <a:off x="1280160" y="2039652"/>
            <a:ext cx="9447940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/>
              <a:t>Math – 2D</a:t>
            </a:r>
            <a:r>
              <a:rPr lang="zh-CN" altLang="en-US" dirty="0"/>
              <a:t>矩阵库、向量库、静态碰撞检测库的实现</a:t>
            </a:r>
            <a:endParaRPr lang="en-US" altLang="zh-CN" dirty="0"/>
          </a:p>
          <a:p>
            <a:r>
              <a:rPr lang="en-US" altLang="zh-CN" dirty="0"/>
              <a:t>Math</a:t>
            </a:r>
            <a:r>
              <a:rPr lang="zh-CN" altLang="en-US" dirty="0"/>
              <a:t>实现（</a:t>
            </a:r>
            <a:r>
              <a:rPr lang="en-US" altLang="zh-CN" dirty="0"/>
              <a:t>Practice3-Skeleton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实现</a:t>
            </a:r>
            <a:r>
              <a:rPr lang="en-US" altLang="zh-CN" dirty="0"/>
              <a:t>2D</a:t>
            </a:r>
            <a:r>
              <a:rPr lang="zh-CN" altLang="en-US" dirty="0"/>
              <a:t>向量库</a:t>
            </a:r>
            <a:endParaRPr lang="en-US" altLang="zh-CN" dirty="0"/>
          </a:p>
          <a:p>
            <a:pPr lvl="2"/>
            <a:r>
              <a:rPr lang="zh-CN" altLang="en-US" dirty="0"/>
              <a:t>函数声明见</a:t>
            </a:r>
            <a:r>
              <a:rPr lang="en-US" altLang="zh-CN" dirty="0"/>
              <a:t>Vector2D.h</a:t>
            </a:r>
            <a:r>
              <a:rPr lang="zh-CN" altLang="en-US" dirty="0"/>
              <a:t>，头文件里对函数进行了详细描述</a:t>
            </a:r>
            <a:endParaRPr lang="en-US" altLang="zh-CN" dirty="0"/>
          </a:p>
          <a:p>
            <a:pPr lvl="2"/>
            <a:r>
              <a:rPr lang="zh-CN" altLang="en-US" dirty="0"/>
              <a:t>实现</a:t>
            </a:r>
            <a:r>
              <a:rPr lang="en-US" altLang="zh-CN" dirty="0"/>
              <a:t>Vector2D.c</a:t>
            </a:r>
            <a:r>
              <a:rPr lang="zh-CN" altLang="en-US" dirty="0"/>
              <a:t>中的函数定义</a:t>
            </a:r>
            <a:endParaRPr lang="en-US" altLang="zh-CN" dirty="0"/>
          </a:p>
          <a:p>
            <a:pPr lvl="1"/>
            <a:r>
              <a:rPr lang="zh-CN" altLang="en-US" dirty="0"/>
              <a:t>实现</a:t>
            </a:r>
            <a:r>
              <a:rPr lang="en-US" altLang="zh-CN" dirty="0"/>
              <a:t>2D</a:t>
            </a:r>
            <a:r>
              <a:rPr lang="zh-CN" altLang="en-US" dirty="0"/>
              <a:t>矩阵变换库</a:t>
            </a:r>
            <a:endParaRPr lang="en-US" altLang="zh-CN" dirty="0"/>
          </a:p>
          <a:p>
            <a:pPr lvl="2"/>
            <a:r>
              <a:rPr lang="zh-CN" altLang="en-US" dirty="0"/>
              <a:t>函数声明见</a:t>
            </a:r>
            <a:r>
              <a:rPr lang="en-US" altLang="zh-CN" dirty="0"/>
              <a:t>Matrix2D.h</a:t>
            </a:r>
            <a:r>
              <a:rPr lang="zh-CN" altLang="en-US" dirty="0"/>
              <a:t>，头文件里对函数进行了详细描述</a:t>
            </a:r>
            <a:endParaRPr lang="en-US" altLang="zh-CN" dirty="0"/>
          </a:p>
          <a:p>
            <a:pPr lvl="2"/>
            <a:r>
              <a:rPr lang="zh-CN" altLang="en-US" dirty="0"/>
              <a:t>实现</a:t>
            </a:r>
            <a:r>
              <a:rPr lang="en-US" altLang="zh-CN" dirty="0"/>
              <a:t>Matrix2D.c</a:t>
            </a:r>
            <a:r>
              <a:rPr lang="zh-CN" altLang="en-US" dirty="0"/>
              <a:t>中的函数定义</a:t>
            </a:r>
            <a:endParaRPr lang="en-US" altLang="zh-CN" dirty="0"/>
          </a:p>
          <a:p>
            <a:pPr lvl="1"/>
            <a:r>
              <a:rPr lang="zh-CN" altLang="en-US" dirty="0"/>
              <a:t>实现静态碰撞检测</a:t>
            </a:r>
            <a:endParaRPr lang="en-US" altLang="zh-CN" dirty="0"/>
          </a:p>
          <a:p>
            <a:pPr lvl="2"/>
            <a:r>
              <a:rPr lang="zh-CN" altLang="en-US" dirty="0"/>
              <a:t>函数声明见</a:t>
            </a:r>
            <a:r>
              <a:rPr lang="en-US" altLang="zh-CN" dirty="0"/>
              <a:t>Math2D.h</a:t>
            </a:r>
            <a:r>
              <a:rPr lang="zh-CN" altLang="en-US" dirty="0"/>
              <a:t>，头文件里对函数进行了详细描述</a:t>
            </a:r>
            <a:endParaRPr lang="en-US" altLang="zh-CN" dirty="0"/>
          </a:p>
          <a:p>
            <a:pPr lvl="2"/>
            <a:r>
              <a:rPr lang="zh-CN" altLang="en-US" dirty="0"/>
              <a:t>实现</a:t>
            </a:r>
            <a:r>
              <a:rPr lang="en-US" altLang="zh-CN" dirty="0"/>
              <a:t>Math2D.c</a:t>
            </a:r>
            <a:r>
              <a:rPr lang="zh-CN" altLang="en-US" dirty="0"/>
              <a:t>中的函数定义</a:t>
            </a:r>
            <a:endParaRPr lang="en-US" altLang="zh-CN" dirty="0"/>
          </a:p>
          <a:p>
            <a:pPr lvl="1"/>
            <a:r>
              <a:rPr lang="en-US" altLang="zh-CN" dirty="0" err="1"/>
              <a:t>SmokeTest.c</a:t>
            </a:r>
            <a:r>
              <a:rPr lang="zh-CN" altLang="en-US"/>
              <a:t>用于检测以上函数实现的正确性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50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本周任务</a:t>
            </a:r>
          </a:p>
        </p:txBody>
      </p:sp>
      <p:sp>
        <p:nvSpPr>
          <p:cNvPr id="3" name="内容占位符 13"/>
          <p:cNvSpPr txBox="1">
            <a:spLocks/>
          </p:cNvSpPr>
          <p:nvPr/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/>
              <a:t>4.10</a:t>
            </a:r>
            <a:r>
              <a:rPr lang="zh-CN" altLang="en-US" dirty="0"/>
              <a:t>日</a:t>
            </a:r>
            <a:r>
              <a:rPr lang="en-US" altLang="zh-CN" dirty="0"/>
              <a:t>23:59</a:t>
            </a:r>
            <a:r>
              <a:rPr lang="zh-CN" altLang="en-US" dirty="0"/>
              <a:t>之前提交：游戏设计文档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14-25</a:t>
            </a:r>
            <a:r>
              <a:rPr lang="zh-CN" altLang="en-US" dirty="0"/>
              <a:t>组准备第一次里程碑报告（游戏设计）：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20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二维变换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游戏中的对象（</a:t>
            </a:r>
            <a:r>
              <a:rPr lang="en-US" altLang="zh-CN" dirty="0"/>
              <a:t>Sprite</a:t>
            </a:r>
            <a:r>
              <a:rPr lang="zh-CN" altLang="en-US" dirty="0"/>
              <a:t>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18896" y="2465294"/>
            <a:ext cx="6136484" cy="4392706"/>
          </a:xfrm>
        </p:spPr>
        <p:txBody>
          <a:bodyPr/>
          <a:lstStyle/>
          <a:p>
            <a:r>
              <a:rPr lang="zh-CN" altLang="en-US" dirty="0"/>
              <a:t>游戏中物体的运动依靠以下变换完成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平移 </a:t>
            </a:r>
            <a:r>
              <a:rPr lang="en-US" altLang="zh-CN" dirty="0"/>
              <a:t>Translation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旋转 </a:t>
            </a:r>
            <a:r>
              <a:rPr lang="en-US" altLang="zh-CN" dirty="0"/>
              <a:t>Rotation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缩放 </a:t>
            </a:r>
            <a:r>
              <a:rPr lang="en-US" altLang="zh-CN" dirty="0"/>
              <a:t>Scale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图像（纹理）的变化即纹理矩形</a:t>
            </a:r>
            <a:r>
              <a:rPr lang="en-US" altLang="zh-CN" dirty="0"/>
              <a:t>4</a:t>
            </a:r>
            <a:r>
              <a:rPr lang="zh-CN" altLang="en-US" dirty="0"/>
              <a:t>个点的变换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为什么不是图像中的每个点做变换？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>
                <a:solidFill>
                  <a:srgbClr val="FF0000"/>
                </a:solidFill>
              </a:rPr>
              <a:t>像素位置使用的是整型，不是浮点型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位置： </a:t>
            </a:r>
            <a:r>
              <a:rPr lang="en-US" altLang="zh-CN" dirty="0"/>
              <a:t>(X</a:t>
            </a:r>
            <a:r>
              <a:rPr lang="zh-CN" altLang="en-US" dirty="0"/>
              <a:t>，</a:t>
            </a:r>
            <a:r>
              <a:rPr lang="en-US" altLang="zh-CN" dirty="0"/>
              <a:t>Y)</a:t>
            </a:r>
          </a:p>
          <a:p>
            <a:r>
              <a:rPr lang="zh-CN" altLang="en-US" dirty="0"/>
              <a:t>方向：</a:t>
            </a:r>
            <a:r>
              <a:rPr lang="el-GR" altLang="zh-CN" dirty="0"/>
              <a:t>α</a:t>
            </a:r>
            <a:endParaRPr lang="en-US" altLang="zh-CN" dirty="0"/>
          </a:p>
          <a:p>
            <a:r>
              <a:rPr lang="zh-CN" altLang="en-US" dirty="0"/>
              <a:t>比例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/>
              <a:t> (</a:t>
            </a:r>
            <a:r>
              <a:rPr lang="en-US" altLang="zh-CN" dirty="0" err="1"/>
              <a:t>scaleX</a:t>
            </a:r>
            <a:r>
              <a:rPr lang="zh-CN" altLang="en-US" dirty="0"/>
              <a:t>，</a:t>
            </a:r>
            <a:r>
              <a:rPr lang="en-US" altLang="zh-CN" dirty="0" err="1"/>
              <a:t>scaleY</a:t>
            </a:r>
            <a:r>
              <a:rPr lang="en-US" altLang="zh-CN" dirty="0"/>
              <a:t>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平移 </a:t>
            </a:r>
            <a:r>
              <a:rPr lang="en-US" altLang="zh-CN" dirty="0"/>
              <a:t>Translation </a:t>
            </a:r>
            <a:r>
              <a:rPr lang="zh-CN" altLang="en-US" dirty="0"/>
              <a:t>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1" y="2323627"/>
            <a:ext cx="5416854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点</a:t>
            </a:r>
            <a:r>
              <a:rPr lang="en-US" altLang="zh-CN" i="1" dirty="0"/>
              <a:t>P(x, y)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X</a:t>
            </a:r>
            <a:r>
              <a:rPr lang="zh-CN" altLang="en-US" dirty="0"/>
              <a:t>轴和</a:t>
            </a:r>
            <a:r>
              <a:rPr lang="en-US" altLang="zh-CN" dirty="0"/>
              <a:t>Y</a:t>
            </a:r>
            <a:r>
              <a:rPr lang="zh-CN" altLang="en-US" dirty="0"/>
              <a:t>轴上分别移动</a:t>
            </a:r>
            <a:r>
              <a:rPr lang="en-US" altLang="zh-CN" dirty="0"/>
              <a:t>d</a:t>
            </a:r>
            <a:r>
              <a:rPr lang="en-US" altLang="zh-CN" baseline="-25000" dirty="0"/>
              <a:t>x</a:t>
            </a:r>
            <a:r>
              <a:rPr lang="zh-CN" altLang="en-US" dirty="0"/>
              <a:t>和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y</a:t>
            </a:r>
            <a:r>
              <a:rPr lang="zh-CN" altLang="en-US" dirty="0"/>
              <a:t>个单元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新的位置</a:t>
            </a:r>
            <a:r>
              <a:rPr lang="en-US" altLang="zh-CN" i="1" dirty="0"/>
              <a:t>P’(x’, y’)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48" y="4168931"/>
            <a:ext cx="6543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平移 </a:t>
            </a:r>
            <a:r>
              <a:rPr lang="en-US" altLang="zh-CN" dirty="0"/>
              <a:t>Translation </a:t>
            </a:r>
            <a:r>
              <a:rPr lang="zh-CN" altLang="en-US" dirty="0"/>
              <a:t>（</a:t>
            </a:r>
            <a:r>
              <a:rPr lang="en-US" altLang="zh-CN" dirty="0"/>
              <a:t>2/2</a:t>
            </a:r>
            <a:r>
              <a:rPr lang="zh-CN" altLang="en-US" dirty="0"/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03" y="2520771"/>
            <a:ext cx="61150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缩放 </a:t>
            </a:r>
            <a:r>
              <a:rPr lang="en-US" altLang="zh-CN" dirty="0"/>
              <a:t>Scaling </a:t>
            </a:r>
            <a:r>
              <a:rPr lang="zh-CN" altLang="en-US" dirty="0"/>
              <a:t>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0" y="2323627"/>
            <a:ext cx="9216121" cy="4392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点分别在</a:t>
            </a:r>
            <a:r>
              <a:rPr lang="en-US" altLang="zh-CN" dirty="0"/>
              <a:t>X</a:t>
            </a:r>
            <a:r>
              <a:rPr lang="zh-CN" altLang="en-US" dirty="0"/>
              <a:t>轴和</a:t>
            </a:r>
            <a:r>
              <a:rPr lang="en-US" altLang="zh-CN" dirty="0"/>
              <a:t>Y</a:t>
            </a:r>
            <a:r>
              <a:rPr lang="zh-CN" altLang="en-US" dirty="0"/>
              <a:t>轴上分别按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x</a:t>
            </a:r>
            <a:r>
              <a:rPr lang="zh-CN" altLang="en-US" dirty="0"/>
              <a:t>和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y</a:t>
            </a:r>
            <a:r>
              <a:rPr lang="zh-CN" altLang="en-US" dirty="0"/>
              <a:t>缩小或放大</a:t>
            </a:r>
            <a:endParaRPr lang="en-US" altLang="zh-CN" dirty="0"/>
          </a:p>
          <a:p>
            <a:r>
              <a:rPr lang="zh-CN" altLang="en-US" dirty="0"/>
              <a:t>得到新的位置如下</a:t>
            </a:r>
            <a:r>
              <a:rPr lang="en-US" altLang="zh-CN" dirty="0"/>
              <a:t> </a:t>
            </a:r>
            <a:r>
              <a:rPr lang="en-US" altLang="zh-CN" i="1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10" y="3849239"/>
            <a:ext cx="44291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缩放 </a:t>
            </a:r>
            <a:r>
              <a:rPr lang="en-US" altLang="zh-CN" dirty="0"/>
              <a:t>Scaling </a:t>
            </a:r>
            <a:r>
              <a:rPr lang="zh-CN" altLang="en-US" dirty="0"/>
              <a:t>（</a:t>
            </a:r>
            <a:r>
              <a:rPr lang="en-US" altLang="zh-CN" dirty="0"/>
              <a:t>2/2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0" y="2323627"/>
            <a:ext cx="9216121" cy="12438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以原点为基准缩放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49" y="3354678"/>
            <a:ext cx="6858000" cy="3162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4258" y="2897746"/>
            <a:ext cx="627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缩放前                                                               缩放后</a:t>
            </a:r>
          </a:p>
        </p:txBody>
      </p:sp>
    </p:spTree>
    <p:extLst>
      <p:ext uri="{BB962C8B-B14F-4D97-AF65-F5344CB8AC3E}">
        <p14:creationId xmlns:p14="http://schemas.microsoft.com/office/powerpoint/2010/main" val="20249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教育学科演示文稿，黑板插图设计（宽屏）</Template>
  <TotalTime>0</TotalTime>
  <Words>893</Words>
  <Application>Microsoft Office PowerPoint</Application>
  <PresentationFormat>宽屏</PresentationFormat>
  <Paragraphs>170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Microsoft YaHei UI</vt:lpstr>
      <vt:lpstr>宋体</vt:lpstr>
      <vt:lpstr>Calibri</vt:lpstr>
      <vt:lpstr>Wingdings</vt:lpstr>
      <vt:lpstr>Education 16x9</vt:lpstr>
      <vt:lpstr>游戏开发核心技术</vt:lpstr>
      <vt:lpstr>本周内容（4.10）</vt:lpstr>
      <vt:lpstr>PowerPoint 演示文稿</vt:lpstr>
      <vt:lpstr>二维变换</vt:lpstr>
      <vt:lpstr>游戏中的对象（Sprite）</vt:lpstr>
      <vt:lpstr>平移 Translation （1/2）</vt:lpstr>
      <vt:lpstr>平移 Translation （2/2）</vt:lpstr>
      <vt:lpstr>缩放 Scaling （1/2）</vt:lpstr>
      <vt:lpstr>缩放 Scaling （2/2）</vt:lpstr>
      <vt:lpstr>旋转 Rotation （1/5）</vt:lpstr>
      <vt:lpstr>旋转 Rotation （2/5）</vt:lpstr>
      <vt:lpstr>旋转 Rotation （3/5）</vt:lpstr>
      <vt:lpstr>旋转 Rotation （4/5）</vt:lpstr>
      <vt:lpstr>旋转 Rotation （5/5）</vt:lpstr>
      <vt:lpstr>齐次坐标与矩阵表达</vt:lpstr>
      <vt:lpstr>齐次坐标（1/2）</vt:lpstr>
      <vt:lpstr>齐次坐标（2/2）</vt:lpstr>
      <vt:lpstr>平移 Translation</vt:lpstr>
      <vt:lpstr>缩放 Scaling</vt:lpstr>
      <vt:lpstr>旋转 Rotation</vt:lpstr>
      <vt:lpstr>复合变换</vt:lpstr>
      <vt:lpstr>绕任意点旋转</vt:lpstr>
      <vt:lpstr>绕任意点旋转 – 矩阵计算</vt:lpstr>
      <vt:lpstr>以任意点为基准缩放</vt:lpstr>
      <vt:lpstr>矩阵乘法（复习）</vt:lpstr>
      <vt:lpstr>缩放  旋转  平移 一起完成</vt:lpstr>
      <vt:lpstr>缩放  旋转  平移 一起完成</vt:lpstr>
      <vt:lpstr>局部坐标系 vs. 世界坐标系</vt:lpstr>
      <vt:lpstr>实现时的注意事项</vt:lpstr>
      <vt:lpstr>静态碰撞检测</vt:lpstr>
      <vt:lpstr>点和圆</vt:lpstr>
      <vt:lpstr>圆和圆</vt:lpstr>
      <vt:lpstr>圆和圆 – 图示</vt:lpstr>
      <vt:lpstr>Tips</vt:lpstr>
      <vt:lpstr>点和矩形</vt:lpstr>
      <vt:lpstr>矩形和矩形</vt:lpstr>
      <vt:lpstr>矩形和矩形 – 图示</vt:lpstr>
      <vt:lpstr>二维变换、静态碰撞检测的实现</vt:lpstr>
      <vt:lpstr>本周任务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2015-09-06T07:17:28Z</dcterms:created>
  <dcterms:modified xsi:type="dcterms:W3CDTF">2017-04-09T02:59:21Z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